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2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8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</p:sldIdLst>
  <p:sldSz cy="5143500" cx="9144000"/>
  <p:notesSz cx="6858000" cy="9144000"/>
  <p:embeddedFontLst>
    <p:embeddedFont>
      <p:font typeface="PT Sans Narrow"/>
      <p:regular r:id="rId19"/>
      <p:bold r:id="rId20"/>
    </p:embeddedFont>
    <p:embeddedFont>
      <p:font typeface="Open Sans"/>
      <p:regular r:id="rId21"/>
      <p:bold r:id="rId22"/>
      <p:italic r:id="rId23"/>
      <p:boldItalic r:id="rId24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font" Target="fonts/PTSansNarrow-bold.fntdata"/><Relationship Id="rId11" Type="http://schemas.openxmlformats.org/officeDocument/2006/relationships/slide" Target="slides/slide6.xml"/><Relationship Id="rId22" Type="http://schemas.openxmlformats.org/officeDocument/2006/relationships/font" Target="fonts/OpenSans-bold.fntdata"/><Relationship Id="rId10" Type="http://schemas.openxmlformats.org/officeDocument/2006/relationships/slide" Target="slides/slide5.xml"/><Relationship Id="rId21" Type="http://schemas.openxmlformats.org/officeDocument/2006/relationships/font" Target="fonts/OpenSans-regular.fntdata"/><Relationship Id="rId13" Type="http://schemas.openxmlformats.org/officeDocument/2006/relationships/slide" Target="slides/slide8.xml"/><Relationship Id="rId24" Type="http://schemas.openxmlformats.org/officeDocument/2006/relationships/font" Target="fonts/OpenSans-boldItalic.fntdata"/><Relationship Id="rId12" Type="http://schemas.openxmlformats.org/officeDocument/2006/relationships/slide" Target="slides/slide7.xml"/><Relationship Id="rId23" Type="http://schemas.openxmlformats.org/officeDocument/2006/relationships/font" Target="fonts/OpenSans-italic.fntdata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5" Type="http://schemas.openxmlformats.org/officeDocument/2006/relationships/notesMaster" Target="notesMasters/notesMaster1.xml"/><Relationship Id="rId19" Type="http://schemas.openxmlformats.org/officeDocument/2006/relationships/font" Target="fonts/PTSansNarrow-regular.fntdata"/><Relationship Id="rId6" Type="http://schemas.openxmlformats.org/officeDocument/2006/relationships/slide" Target="slides/slide1.xml"/><Relationship Id="rId18" Type="http://schemas.openxmlformats.org/officeDocument/2006/relationships/slide" Target="slides/slide13.xml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2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4" name="Google Shape;64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g64e66787f9_0_5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0" name="Google Shape;70;g64e66787f9_0_5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g64f2453053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6" name="Google Shape;76;g64f2453053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g64f2453053_0_9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3" name="Google Shape;83;g64f2453053_0_9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g64f2453053_0_1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2" name="Google Shape;92;g64f2453053_0_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5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g64f2453053_0_1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7" name="Google Shape;97;g64f2453053_0_1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g64f2453053_0_2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3" name="Google Shape;103;g64f2453053_0_2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7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g64f2453053_0_2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9" name="Google Shape;109;g64f2453053_0_2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4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g9e627031ac_0_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6" name="Google Shape;116;g9e627031ac_0_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2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g64e8629fb9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4" name="Google Shape;124;g64e8629fb9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8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g64e66787f9_0_7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0" name="Google Shape;130;g64e66787f9_0_7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4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g6508937f09_0_1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6" name="Google Shape;136;g6508937f09_0_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0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g64e66787f9_0_7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2" name="Google Shape;142;g64e66787f9_0_7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Google Shape;10;p2"/>
          <p:cNvCxnSpPr/>
          <p:nvPr/>
        </p:nvCxnSpPr>
        <p:spPr>
          <a:xfrm>
            <a:off x="7007735" y="3176888"/>
            <a:ext cx="562200" cy="0"/>
          </a:xfrm>
          <a:prstGeom prst="straightConnector1">
            <a:avLst/>
          </a:prstGeom>
          <a:noFill/>
          <a:ln cap="flat" cmpd="sng" w="76200">
            <a:solidFill>
              <a:schemeClr val="lt2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11" name="Google Shape;11;p2"/>
          <p:cNvCxnSpPr/>
          <p:nvPr/>
        </p:nvCxnSpPr>
        <p:spPr>
          <a:xfrm>
            <a:off x="1575035" y="3158252"/>
            <a:ext cx="562200" cy="0"/>
          </a:xfrm>
          <a:prstGeom prst="straightConnector1">
            <a:avLst/>
          </a:prstGeom>
          <a:noFill/>
          <a:ln cap="flat" cmpd="sng" w="76200">
            <a:solidFill>
              <a:schemeClr val="lt2"/>
            </a:solidFill>
            <a:prstDash val="solid"/>
            <a:round/>
            <a:headEnd len="sm" w="sm" type="none"/>
            <a:tailEnd len="sm" w="sm" type="none"/>
          </a:ln>
        </p:spPr>
      </p:cxnSp>
      <p:grpSp>
        <p:nvGrpSpPr>
          <p:cNvPr id="12" name="Google Shape;12;p2"/>
          <p:cNvGrpSpPr/>
          <p:nvPr/>
        </p:nvGrpSpPr>
        <p:grpSpPr>
          <a:xfrm>
            <a:off x="1004144" y="1022025"/>
            <a:ext cx="7136668" cy="152400"/>
            <a:chOff x="1346429" y="1011300"/>
            <a:chExt cx="6452100" cy="152400"/>
          </a:xfrm>
        </p:grpSpPr>
        <p:cxnSp>
          <p:nvCxnSpPr>
            <p:cNvPr id="13" name="Google Shape;13;p2"/>
            <p:cNvCxnSpPr/>
            <p:nvPr/>
          </p:nvCxnSpPr>
          <p:spPr>
            <a:xfrm rot="10800000">
              <a:off x="1346429" y="1011300"/>
              <a:ext cx="6452100" cy="0"/>
            </a:xfrm>
            <a:prstGeom prst="straightConnector1">
              <a:avLst/>
            </a:prstGeom>
            <a:noFill/>
            <a:ln cap="flat" cmpd="sng" w="76200">
              <a:solidFill>
                <a:schemeClr val="accent3"/>
              </a:solidFill>
              <a:prstDash val="solid"/>
              <a:round/>
              <a:headEnd len="sm" w="sm" type="none"/>
              <a:tailEnd len="sm" w="sm" type="none"/>
            </a:ln>
          </p:spPr>
        </p:cxnSp>
        <p:cxnSp>
          <p:nvCxnSpPr>
            <p:cNvPr id="14" name="Google Shape;14;p2"/>
            <p:cNvCxnSpPr/>
            <p:nvPr/>
          </p:nvCxnSpPr>
          <p:spPr>
            <a:xfrm rot="10800000">
              <a:off x="1346429" y="1163700"/>
              <a:ext cx="6452100" cy="0"/>
            </a:xfrm>
            <a:prstGeom prst="straightConnector1">
              <a:avLst/>
            </a:prstGeom>
            <a:noFill/>
            <a:ln cap="flat" cmpd="sng" w="9525">
              <a:solidFill>
                <a:schemeClr val="accent3"/>
              </a:solidFill>
              <a:prstDash val="solid"/>
              <a:round/>
              <a:headEnd len="sm" w="sm" type="none"/>
              <a:tailEnd len="sm" w="sm" type="none"/>
            </a:ln>
          </p:spPr>
        </p:cxnSp>
      </p:grpSp>
      <p:grpSp>
        <p:nvGrpSpPr>
          <p:cNvPr id="15" name="Google Shape;15;p2"/>
          <p:cNvGrpSpPr/>
          <p:nvPr/>
        </p:nvGrpSpPr>
        <p:grpSpPr>
          <a:xfrm>
            <a:off x="1004151" y="3969100"/>
            <a:ext cx="7136668" cy="152400"/>
            <a:chOff x="1346435" y="3969088"/>
            <a:chExt cx="6452100" cy="152400"/>
          </a:xfrm>
        </p:grpSpPr>
        <p:cxnSp>
          <p:nvCxnSpPr>
            <p:cNvPr id="16" name="Google Shape;16;p2"/>
            <p:cNvCxnSpPr/>
            <p:nvPr/>
          </p:nvCxnSpPr>
          <p:spPr>
            <a:xfrm>
              <a:off x="1346435" y="4121488"/>
              <a:ext cx="6452100" cy="0"/>
            </a:xfrm>
            <a:prstGeom prst="straightConnector1">
              <a:avLst/>
            </a:prstGeom>
            <a:noFill/>
            <a:ln cap="flat" cmpd="sng" w="76200">
              <a:solidFill>
                <a:schemeClr val="accent3"/>
              </a:solidFill>
              <a:prstDash val="solid"/>
              <a:round/>
              <a:headEnd len="sm" w="sm" type="none"/>
              <a:tailEnd len="sm" w="sm" type="none"/>
            </a:ln>
          </p:spPr>
        </p:cxnSp>
        <p:cxnSp>
          <p:nvCxnSpPr>
            <p:cNvPr id="17" name="Google Shape;17;p2"/>
            <p:cNvCxnSpPr/>
            <p:nvPr/>
          </p:nvCxnSpPr>
          <p:spPr>
            <a:xfrm>
              <a:off x="1346435" y="3969088"/>
              <a:ext cx="6452100" cy="0"/>
            </a:xfrm>
            <a:prstGeom prst="straightConnector1">
              <a:avLst/>
            </a:prstGeom>
            <a:noFill/>
            <a:ln cap="flat" cmpd="sng" w="9525">
              <a:solidFill>
                <a:schemeClr val="accent3"/>
              </a:solidFill>
              <a:prstDash val="solid"/>
              <a:round/>
              <a:headEnd len="sm" w="sm" type="none"/>
              <a:tailEnd len="sm" w="sm" type="none"/>
            </a:ln>
          </p:spPr>
        </p:cxnSp>
      </p:grpSp>
      <p:sp>
        <p:nvSpPr>
          <p:cNvPr id="18" name="Google Shape;18;p2"/>
          <p:cNvSpPr txBox="1"/>
          <p:nvPr>
            <p:ph type="ctrTitle"/>
          </p:nvPr>
        </p:nvSpPr>
        <p:spPr>
          <a:xfrm>
            <a:off x="1004150" y="1751764"/>
            <a:ext cx="7136700" cy="1022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1pPr>
            <a:lvl2pPr lvl="1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2pPr>
            <a:lvl3pPr lvl="2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3pPr>
            <a:lvl4pPr lvl="3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4pPr>
            <a:lvl5pPr lvl="4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5pPr>
            <a:lvl6pPr lvl="5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6pPr>
            <a:lvl7pPr lvl="6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7pPr>
            <a:lvl8pPr lvl="7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8pPr>
            <a:lvl9pPr lvl="8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9pPr>
          </a:lstStyle>
          <a:p/>
        </p:txBody>
      </p:sp>
      <p:sp>
        <p:nvSpPr>
          <p:cNvPr id="19" name="Google Shape;19;p2"/>
          <p:cNvSpPr txBox="1"/>
          <p:nvPr>
            <p:ph idx="1" type="subTitle"/>
          </p:nvPr>
        </p:nvSpPr>
        <p:spPr>
          <a:xfrm>
            <a:off x="2137225" y="2850039"/>
            <a:ext cx="48705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20" name="Google Shape;20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3"/>
          <p:cNvSpPr/>
          <p:nvPr/>
        </p:nvSpPr>
        <p:spPr>
          <a:xfrm>
            <a:off x="-50" y="2571900"/>
            <a:ext cx="9144000" cy="25716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" name="Google Shape;23;p3"/>
          <p:cNvSpPr txBox="1"/>
          <p:nvPr>
            <p:ph type="title"/>
          </p:nvPr>
        </p:nvSpPr>
        <p:spPr>
          <a:xfrm>
            <a:off x="311700" y="814800"/>
            <a:ext cx="8571300" cy="9420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9pPr>
          </a:lstStyle>
          <a:p/>
        </p:txBody>
      </p:sp>
      <p:sp>
        <p:nvSpPr>
          <p:cNvPr id="24" name="Google Shape;24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4"/>
          <p:cNvSpPr/>
          <p:nvPr/>
        </p:nvSpPr>
        <p:spPr>
          <a:xfrm>
            <a:off x="-75" y="5045700"/>
            <a:ext cx="9144000" cy="978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" name="Google Shape;27;p4"/>
          <p:cNvSpPr txBox="1"/>
          <p:nvPr>
            <p:ph type="title"/>
          </p:nvPr>
        </p:nvSpPr>
        <p:spPr>
          <a:xfrm>
            <a:off x="311700" y="445025"/>
            <a:ext cx="8520600" cy="707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9pPr>
          </a:lstStyle>
          <a:p/>
        </p:txBody>
      </p:sp>
      <p:sp>
        <p:nvSpPr>
          <p:cNvPr id="28" name="Google Shape;28;p4"/>
          <p:cNvSpPr txBox="1"/>
          <p:nvPr>
            <p:ph idx="1" type="body"/>
          </p:nvPr>
        </p:nvSpPr>
        <p:spPr>
          <a:xfrm>
            <a:off x="311700" y="1266325"/>
            <a:ext cx="8520600" cy="330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29" name="Google Shape;2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30" name="Shape 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Google Shape;31;p5"/>
          <p:cNvSpPr txBox="1"/>
          <p:nvPr>
            <p:ph type="title"/>
          </p:nvPr>
        </p:nvSpPr>
        <p:spPr>
          <a:xfrm>
            <a:off x="311700" y="445025"/>
            <a:ext cx="8520600" cy="707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9pPr>
          </a:lstStyle>
          <a:p/>
        </p:txBody>
      </p:sp>
      <p:sp>
        <p:nvSpPr>
          <p:cNvPr id="32" name="Google Shape;32;p5"/>
          <p:cNvSpPr txBox="1"/>
          <p:nvPr>
            <p:ph idx="1" type="body"/>
          </p:nvPr>
        </p:nvSpPr>
        <p:spPr>
          <a:xfrm>
            <a:off x="311700" y="1266175"/>
            <a:ext cx="3999900" cy="330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3" name="Google Shape;33;p5"/>
          <p:cNvSpPr txBox="1"/>
          <p:nvPr>
            <p:ph idx="2" type="body"/>
          </p:nvPr>
        </p:nvSpPr>
        <p:spPr>
          <a:xfrm>
            <a:off x="4832400" y="1266175"/>
            <a:ext cx="3999900" cy="330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4" name="Google Shape;3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6"/>
          <p:cNvSpPr txBox="1"/>
          <p:nvPr>
            <p:ph type="title"/>
          </p:nvPr>
        </p:nvSpPr>
        <p:spPr>
          <a:xfrm>
            <a:off x="311700" y="445025"/>
            <a:ext cx="8520600" cy="707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9pPr>
          </a:lstStyle>
          <a:p/>
        </p:txBody>
      </p:sp>
      <p:sp>
        <p:nvSpPr>
          <p:cNvPr id="37" name="Google Shape;3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38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Google Shape;3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40" name="Google Shape;4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41" name="Google Shape;4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bg>
      <p:bgPr>
        <a:solidFill>
          <a:schemeClr val="accent6"/>
        </a:solidFill>
      </p:bgPr>
    </p:bg>
    <p:spTree>
      <p:nvGrpSpPr>
        <p:cNvPr id="42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Google Shape;43;p8"/>
          <p:cNvSpPr txBox="1"/>
          <p:nvPr>
            <p:ph type="title"/>
          </p:nvPr>
        </p:nvSpPr>
        <p:spPr>
          <a:xfrm>
            <a:off x="490250" y="526350"/>
            <a:ext cx="56136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400"/>
              <a:buNone/>
              <a:defRPr b="0" sz="5400">
                <a:solidFill>
                  <a:schemeClr val="dk2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400"/>
              <a:buNone/>
              <a:defRPr b="0" sz="5400">
                <a:solidFill>
                  <a:schemeClr val="dk2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400"/>
              <a:buNone/>
              <a:defRPr b="0" sz="5400">
                <a:solidFill>
                  <a:schemeClr val="dk2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400"/>
              <a:buNone/>
              <a:defRPr b="0" sz="5400">
                <a:solidFill>
                  <a:schemeClr val="dk2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400"/>
              <a:buNone/>
              <a:defRPr b="0" sz="5400">
                <a:solidFill>
                  <a:schemeClr val="dk2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400"/>
              <a:buNone/>
              <a:defRPr b="0" sz="5400">
                <a:solidFill>
                  <a:schemeClr val="dk2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400"/>
              <a:buNone/>
              <a:defRPr b="0" sz="5400">
                <a:solidFill>
                  <a:schemeClr val="dk2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400"/>
              <a:buNone/>
              <a:defRPr b="0" sz="5400">
                <a:solidFill>
                  <a:schemeClr val="dk2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400"/>
              <a:buNone/>
              <a:defRPr b="0" sz="5400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44" name="Google Shape;4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45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9"/>
          <p:cNvSpPr/>
          <p:nvPr/>
        </p:nvSpPr>
        <p:spPr>
          <a:xfrm>
            <a:off x="4572000" y="0"/>
            <a:ext cx="4572000" cy="51435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47" name="Google Shape;47;p9"/>
          <p:cNvCxnSpPr/>
          <p:nvPr/>
        </p:nvCxnSpPr>
        <p:spPr>
          <a:xfrm>
            <a:off x="5029675" y="4495500"/>
            <a:ext cx="468300" cy="0"/>
          </a:xfrm>
          <a:prstGeom prst="straightConnector1">
            <a:avLst/>
          </a:prstGeom>
          <a:noFill/>
          <a:ln cap="flat" cmpd="sng" w="1905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48" name="Google Shape;48;p9"/>
          <p:cNvSpPr txBox="1"/>
          <p:nvPr>
            <p:ph type="title"/>
          </p:nvPr>
        </p:nvSpPr>
        <p:spPr>
          <a:xfrm>
            <a:off x="265500" y="1039675"/>
            <a:ext cx="4045200" cy="1675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49" name="Google Shape;49;p9"/>
          <p:cNvSpPr txBox="1"/>
          <p:nvPr>
            <p:ph idx="1" type="subTitle"/>
          </p:nvPr>
        </p:nvSpPr>
        <p:spPr>
          <a:xfrm>
            <a:off x="265500" y="27268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50" name="Google Shape;50;p9"/>
          <p:cNvSpPr txBox="1"/>
          <p:nvPr>
            <p:ph idx="2" type="body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Char char="●"/>
              <a:defRPr>
                <a:solidFill>
                  <a:schemeClr val="lt1"/>
                </a:solidFill>
              </a:defRPr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51" name="Google Shape;51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52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10"/>
          <p:cNvSpPr txBox="1"/>
          <p:nvPr>
            <p:ph idx="1" type="body"/>
          </p:nvPr>
        </p:nvSpPr>
        <p:spPr>
          <a:xfrm>
            <a:off x="311700" y="4230725"/>
            <a:ext cx="5998800" cy="598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PT Sans Narrow"/>
              <a:buNone/>
              <a:defRPr sz="2400">
                <a:latin typeface="PT Sans Narrow"/>
                <a:ea typeface="PT Sans Narrow"/>
                <a:cs typeface="PT Sans Narrow"/>
                <a:sym typeface="PT Sans Narrow"/>
              </a:defRPr>
            </a:lvl1pPr>
          </a:lstStyle>
          <a:p/>
        </p:txBody>
      </p:sp>
      <p:sp>
        <p:nvSpPr>
          <p:cNvPr id="54" name="Google Shape;54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55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11"/>
          <p:cNvSpPr/>
          <p:nvPr/>
        </p:nvSpPr>
        <p:spPr>
          <a:xfrm>
            <a:off x="-75" y="5045700"/>
            <a:ext cx="9144000" cy="978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7" name="Google Shape;57;p11"/>
          <p:cNvSpPr txBox="1"/>
          <p:nvPr>
            <p:ph hasCustomPrompt="1" type="title"/>
          </p:nvPr>
        </p:nvSpPr>
        <p:spPr>
          <a:xfrm>
            <a:off x="311700" y="1304850"/>
            <a:ext cx="8520600" cy="1538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3000"/>
              <a:buNone/>
              <a:defRPr sz="13000">
                <a:solidFill>
                  <a:schemeClr val="accent3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3000"/>
              <a:buNone/>
              <a:defRPr sz="13000">
                <a:solidFill>
                  <a:schemeClr val="accent3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3000"/>
              <a:buNone/>
              <a:defRPr sz="13000">
                <a:solidFill>
                  <a:schemeClr val="accent3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3000"/>
              <a:buNone/>
              <a:defRPr sz="13000">
                <a:solidFill>
                  <a:schemeClr val="accent3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3000"/>
              <a:buNone/>
              <a:defRPr sz="13000">
                <a:solidFill>
                  <a:schemeClr val="accent3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3000"/>
              <a:buNone/>
              <a:defRPr sz="13000">
                <a:solidFill>
                  <a:schemeClr val="accent3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3000"/>
              <a:buNone/>
              <a:defRPr sz="13000">
                <a:solidFill>
                  <a:schemeClr val="accent3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3000"/>
              <a:buNone/>
              <a:defRPr sz="13000">
                <a:solidFill>
                  <a:schemeClr val="accent3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3000"/>
              <a:buNone/>
              <a:defRPr sz="13000">
                <a:solidFill>
                  <a:schemeClr val="accent3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58" name="Google Shape;58;p11"/>
          <p:cNvSpPr txBox="1"/>
          <p:nvPr>
            <p:ph idx="1" type="body"/>
          </p:nvPr>
        </p:nvSpPr>
        <p:spPr>
          <a:xfrm>
            <a:off x="311700" y="2995650"/>
            <a:ext cx="8520600" cy="1071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59" name="Google Shape;59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60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tropic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707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PT Sans Narrow"/>
              <a:buNone/>
              <a:defRPr b="1" sz="3600">
                <a:solidFill>
                  <a:schemeClr val="accent1"/>
                </a:solidFill>
                <a:latin typeface="PT Sans Narrow"/>
                <a:ea typeface="PT Sans Narrow"/>
                <a:cs typeface="PT Sans Narrow"/>
                <a:sym typeface="PT Sans Narrow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PT Sans Narrow"/>
              <a:buNone/>
              <a:defRPr b="1" sz="3600">
                <a:solidFill>
                  <a:schemeClr val="accent1"/>
                </a:solidFill>
                <a:latin typeface="PT Sans Narrow"/>
                <a:ea typeface="PT Sans Narrow"/>
                <a:cs typeface="PT Sans Narrow"/>
                <a:sym typeface="PT Sans Narrow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PT Sans Narrow"/>
              <a:buNone/>
              <a:defRPr b="1" sz="3600">
                <a:solidFill>
                  <a:schemeClr val="accent1"/>
                </a:solidFill>
                <a:latin typeface="PT Sans Narrow"/>
                <a:ea typeface="PT Sans Narrow"/>
                <a:cs typeface="PT Sans Narrow"/>
                <a:sym typeface="PT Sans Narrow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PT Sans Narrow"/>
              <a:buNone/>
              <a:defRPr b="1" sz="3600">
                <a:solidFill>
                  <a:schemeClr val="accent1"/>
                </a:solidFill>
                <a:latin typeface="PT Sans Narrow"/>
                <a:ea typeface="PT Sans Narrow"/>
                <a:cs typeface="PT Sans Narrow"/>
                <a:sym typeface="PT Sans Narrow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PT Sans Narrow"/>
              <a:buNone/>
              <a:defRPr b="1" sz="3600">
                <a:solidFill>
                  <a:schemeClr val="accent1"/>
                </a:solidFill>
                <a:latin typeface="PT Sans Narrow"/>
                <a:ea typeface="PT Sans Narrow"/>
                <a:cs typeface="PT Sans Narrow"/>
                <a:sym typeface="PT Sans Narrow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PT Sans Narrow"/>
              <a:buNone/>
              <a:defRPr b="1" sz="3600">
                <a:solidFill>
                  <a:schemeClr val="accent1"/>
                </a:solidFill>
                <a:latin typeface="PT Sans Narrow"/>
                <a:ea typeface="PT Sans Narrow"/>
                <a:cs typeface="PT Sans Narrow"/>
                <a:sym typeface="PT Sans Narrow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PT Sans Narrow"/>
              <a:buNone/>
              <a:defRPr b="1" sz="3600">
                <a:solidFill>
                  <a:schemeClr val="accent1"/>
                </a:solidFill>
                <a:latin typeface="PT Sans Narrow"/>
                <a:ea typeface="PT Sans Narrow"/>
                <a:cs typeface="PT Sans Narrow"/>
                <a:sym typeface="PT Sans Narrow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PT Sans Narrow"/>
              <a:buNone/>
              <a:defRPr b="1" sz="3600">
                <a:solidFill>
                  <a:schemeClr val="accent1"/>
                </a:solidFill>
                <a:latin typeface="PT Sans Narrow"/>
                <a:ea typeface="PT Sans Narrow"/>
                <a:cs typeface="PT Sans Narrow"/>
                <a:sym typeface="PT Sans Narrow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PT Sans Narrow"/>
              <a:buNone/>
              <a:defRPr b="1" sz="3600">
                <a:solidFill>
                  <a:schemeClr val="accent1"/>
                </a:solidFill>
                <a:latin typeface="PT Sans Narrow"/>
                <a:ea typeface="PT Sans Narrow"/>
                <a:cs typeface="PT Sans Narrow"/>
                <a:sym typeface="PT Sans Narrow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266325"/>
            <a:ext cx="8520600" cy="330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Open Sans"/>
              <a:buChar char="●"/>
              <a:defRPr sz="18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indent="-317500" lvl="1" marL="914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Open Sans"/>
              <a:buChar char="○"/>
              <a:defRPr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indent="-317500" lvl="2" marL="1371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Open Sans"/>
              <a:buChar char="■"/>
              <a:defRPr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indent="-317500" lvl="3" marL="18288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Open Sans"/>
              <a:buChar char="●"/>
              <a:defRPr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indent="-317500" lvl="4" marL="22860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Open Sans"/>
              <a:buChar char="○"/>
              <a:defRPr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indent="-317500" lvl="5" marL="27432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Open Sans"/>
              <a:buChar char="■"/>
              <a:defRPr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indent="-317500" lvl="6" marL="3200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Open Sans"/>
              <a:buChar char="●"/>
              <a:defRPr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indent="-317500" lvl="7" marL="3657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Open Sans"/>
              <a:buChar char="○"/>
              <a:defRPr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indent="-317500" lvl="8" marL="41148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Font typeface="Open Sans"/>
              <a:buChar char="■"/>
              <a:defRPr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r">
              <a:buNone/>
              <a:defRPr sz="10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lvl="1" algn="r">
              <a:buNone/>
              <a:defRPr sz="10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lvl="2" algn="r">
              <a:buNone/>
              <a:defRPr sz="10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lvl="3" algn="r">
              <a:buNone/>
              <a:defRPr sz="10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lvl="4" algn="r">
              <a:buNone/>
              <a:defRPr sz="10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lvl="5" algn="r">
              <a:buNone/>
              <a:defRPr sz="10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lvl="6" algn="r">
              <a:buNone/>
              <a:defRPr sz="10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lvl="7" algn="r">
              <a:buNone/>
              <a:defRPr sz="10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lvl="8" algn="r">
              <a:buNone/>
              <a:defRPr sz="10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3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6.png"/><Relationship Id="rId4" Type="http://schemas.openxmlformats.org/officeDocument/2006/relationships/image" Target="../media/image2.png"/><Relationship Id="rId5" Type="http://schemas.openxmlformats.org/officeDocument/2006/relationships/image" Target="../media/image14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6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8.jp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15.jpg"/><Relationship Id="rId4" Type="http://schemas.openxmlformats.org/officeDocument/2006/relationships/image" Target="../media/image17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5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9.png"/><Relationship Id="rId4" Type="http://schemas.openxmlformats.org/officeDocument/2006/relationships/image" Target="../media/image11.png"/><Relationship Id="rId9" Type="http://schemas.openxmlformats.org/officeDocument/2006/relationships/image" Target="../media/image10.png"/><Relationship Id="rId5" Type="http://schemas.openxmlformats.org/officeDocument/2006/relationships/image" Target="../media/image12.png"/><Relationship Id="rId6" Type="http://schemas.openxmlformats.org/officeDocument/2006/relationships/image" Target="../media/image7.png"/><Relationship Id="rId7" Type="http://schemas.openxmlformats.org/officeDocument/2006/relationships/image" Target="../media/image4.png"/><Relationship Id="rId8" Type="http://schemas.openxmlformats.org/officeDocument/2006/relationships/image" Target="../media/image13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3"/>
          <p:cNvSpPr txBox="1"/>
          <p:nvPr>
            <p:ph type="ctrTitle"/>
          </p:nvPr>
        </p:nvSpPr>
        <p:spPr>
          <a:xfrm>
            <a:off x="1004150" y="1751764"/>
            <a:ext cx="7136700" cy="1022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Year 13 Prepa Talk</a:t>
            </a:r>
            <a:endParaRPr/>
          </a:p>
        </p:txBody>
      </p:sp>
      <p:sp>
        <p:nvSpPr>
          <p:cNvPr id="67" name="Google Shape;67;p13"/>
          <p:cNvSpPr txBox="1"/>
          <p:nvPr>
            <p:ph idx="1" type="subTitle"/>
          </p:nvPr>
        </p:nvSpPr>
        <p:spPr>
          <a:xfrm>
            <a:off x="2137250" y="2526497"/>
            <a:ext cx="4870500" cy="558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October 2020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2" name="Google Shape;72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43675" y="411500"/>
            <a:ext cx="1998625" cy="2330075"/>
          </a:xfrm>
          <a:prstGeom prst="rect">
            <a:avLst/>
          </a:prstGeom>
          <a:noFill/>
          <a:ln>
            <a:noFill/>
          </a:ln>
        </p:spPr>
      </p:pic>
      <p:sp>
        <p:nvSpPr>
          <p:cNvPr id="73" name="Google Shape;73;p14"/>
          <p:cNvSpPr txBox="1"/>
          <p:nvPr/>
        </p:nvSpPr>
        <p:spPr>
          <a:xfrm>
            <a:off x="2286025" y="411500"/>
            <a:ext cx="6609600" cy="4553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4000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700"/>
              <a:buFont typeface="Georgia"/>
              <a:buChar char="●"/>
            </a:pPr>
            <a:r>
              <a:rPr lang="en" sz="2700">
                <a:latin typeface="Georgia"/>
                <a:ea typeface="Georgia"/>
                <a:cs typeface="Georgia"/>
                <a:sym typeface="Georgia"/>
              </a:rPr>
              <a:t>Presentarán exámenes en abril/mayo 2021.</a:t>
            </a:r>
            <a:endParaRPr sz="2700">
              <a:latin typeface="Georgia"/>
              <a:ea typeface="Georgia"/>
              <a:cs typeface="Georgia"/>
              <a:sym typeface="Georgia"/>
            </a:endParaRPr>
          </a:p>
          <a:p>
            <a:pPr indent="-4000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700"/>
              <a:buFont typeface="Georgia"/>
              <a:buChar char="●"/>
            </a:pPr>
            <a:r>
              <a:rPr lang="en" sz="2700">
                <a:latin typeface="Georgia"/>
                <a:ea typeface="Georgia"/>
                <a:cs typeface="Georgia"/>
                <a:sym typeface="Georgia"/>
              </a:rPr>
              <a:t>Son los mismos exámenes alrededor del mundo.</a:t>
            </a:r>
            <a:endParaRPr sz="2700">
              <a:latin typeface="Georgia"/>
              <a:ea typeface="Georgia"/>
              <a:cs typeface="Georgia"/>
              <a:sym typeface="Georgia"/>
            </a:endParaRPr>
          </a:p>
          <a:p>
            <a:pPr indent="-4000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700"/>
              <a:buFont typeface="Georgia"/>
              <a:buChar char="●"/>
            </a:pPr>
            <a:r>
              <a:rPr lang="en" sz="2700">
                <a:latin typeface="Georgia"/>
                <a:ea typeface="Georgia"/>
                <a:cs typeface="Georgia"/>
                <a:sym typeface="Georgia"/>
              </a:rPr>
              <a:t>Certificado a nivel A/AS</a:t>
            </a:r>
            <a:endParaRPr sz="2700">
              <a:latin typeface="Georgia"/>
              <a:ea typeface="Georgia"/>
              <a:cs typeface="Georgia"/>
              <a:sym typeface="Georgia"/>
            </a:endParaRPr>
          </a:p>
          <a:p>
            <a:pPr indent="-4000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700"/>
              <a:buFont typeface="Georgia"/>
              <a:buChar char="●"/>
            </a:pPr>
            <a:r>
              <a:rPr lang="en" sz="2700">
                <a:latin typeface="Georgia"/>
                <a:ea typeface="Georgia"/>
                <a:cs typeface="Georgia"/>
                <a:sym typeface="Georgia"/>
              </a:rPr>
              <a:t>Es necesario cumplir con lo lineamientos, requisitos y estipulaciones de Cambridge.</a:t>
            </a:r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7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p15"/>
          <p:cNvSpPr txBox="1"/>
          <p:nvPr>
            <p:ph type="title"/>
          </p:nvPr>
        </p:nvSpPr>
        <p:spPr>
          <a:xfrm>
            <a:off x="311700" y="445025"/>
            <a:ext cx="8520600" cy="707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Boletas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+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Assessment</a:t>
            </a:r>
            <a:endParaRPr/>
          </a:p>
        </p:txBody>
      </p:sp>
      <p:pic>
        <p:nvPicPr>
          <p:cNvPr id="79" name="Google Shape;79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728350" y="198150"/>
            <a:ext cx="6103950" cy="4534700"/>
          </a:xfrm>
          <a:prstGeom prst="rect">
            <a:avLst/>
          </a:prstGeom>
          <a:noFill/>
          <a:ln>
            <a:noFill/>
          </a:ln>
        </p:spPr>
      </p:pic>
      <p:sp>
        <p:nvSpPr>
          <p:cNvPr id="80" name="Google Shape;80;p15"/>
          <p:cNvSpPr txBox="1"/>
          <p:nvPr/>
        </p:nvSpPr>
        <p:spPr>
          <a:xfrm>
            <a:off x="480900" y="1860850"/>
            <a:ext cx="1867800" cy="515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Open Sans"/>
                <a:ea typeface="Open Sans"/>
                <a:cs typeface="Open Sans"/>
                <a:sym typeface="Open Sans"/>
              </a:rPr>
              <a:t>Years 12- 13 once a month</a:t>
            </a:r>
            <a:endParaRPr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6"/>
          <p:cNvSpPr txBox="1"/>
          <p:nvPr>
            <p:ph type="title"/>
          </p:nvPr>
        </p:nvSpPr>
        <p:spPr>
          <a:xfrm>
            <a:off x="-5014900" y="453350"/>
            <a:ext cx="8520600" cy="707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BOLETAS: Grading</a:t>
            </a:r>
            <a:endParaRPr/>
          </a:p>
        </p:txBody>
      </p:sp>
      <p:sp>
        <p:nvSpPr>
          <p:cNvPr id="86" name="Google Shape;86;p16"/>
          <p:cNvSpPr txBox="1"/>
          <p:nvPr>
            <p:ph idx="1" type="body"/>
          </p:nvPr>
        </p:nvSpPr>
        <p:spPr>
          <a:xfrm>
            <a:off x="236800" y="237800"/>
            <a:ext cx="2609700" cy="330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791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 u="sng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How can I avoid low effort grades?</a:t>
            </a:r>
            <a:endParaRPr sz="12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04800" lvl="0" marL="457200" rtl="0" algn="l">
              <a:lnSpc>
                <a:spcPct val="107916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Noto Sans Symbols"/>
              <a:buChar char="●"/>
            </a:pPr>
            <a:r>
              <a:rPr lang="en" sz="12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Try to produce work that you consider to be high quality,  always push yourself to improve.</a:t>
            </a:r>
            <a:endParaRPr sz="12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04800" lvl="0" marL="457200" rtl="0" algn="l">
              <a:lnSpc>
                <a:spcPct val="107916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Noto Sans Symbols"/>
              <a:buChar char="●"/>
            </a:pPr>
            <a:r>
              <a:rPr lang="en" sz="12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Show interest and enthusiasm, ask questions </a:t>
            </a:r>
            <a:endParaRPr sz="12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04800" lvl="0" marL="457200" rtl="0" algn="l">
              <a:lnSpc>
                <a:spcPct val="107916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Noto Sans Symbols"/>
              <a:buChar char="●"/>
            </a:pPr>
            <a:r>
              <a:rPr lang="en" sz="12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Try to contribute to the “learning environment” of your whole group.</a:t>
            </a:r>
            <a:endParaRPr sz="12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04800" lvl="0" marL="457200" rtl="0" algn="l">
              <a:lnSpc>
                <a:spcPct val="107916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Noto Sans Symbols"/>
              <a:buChar char="●"/>
            </a:pPr>
            <a:r>
              <a:rPr lang="en" sz="12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Plan your time sensibly at home (using your diary) </a:t>
            </a:r>
            <a:endParaRPr sz="12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04800" lvl="0" marL="457200" rtl="0" algn="l">
              <a:lnSpc>
                <a:spcPct val="107916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Noto Sans Symbols"/>
              <a:buChar char="●"/>
            </a:pPr>
            <a:r>
              <a:rPr lang="en" sz="12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Avoid copying from other students or directly from source material </a:t>
            </a:r>
            <a:endParaRPr sz="12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04800" lvl="0" marL="457200" rtl="0" algn="l">
              <a:lnSpc>
                <a:spcPct val="107916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Noto Sans Symbols"/>
              <a:buChar char="●"/>
            </a:pPr>
            <a:r>
              <a:rPr lang="en" sz="12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Try not to be absent.</a:t>
            </a:r>
            <a:endParaRPr sz="12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04800" lvl="0" marL="457200" rtl="0" algn="l">
              <a:lnSpc>
                <a:spcPct val="107916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Noto Sans Symbols"/>
              <a:buChar char="●"/>
            </a:pPr>
            <a:r>
              <a:rPr lang="en" sz="12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Arrive to class on time</a:t>
            </a:r>
            <a:endParaRPr sz="12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04800" lvl="0" marL="457200" rtl="0" algn="l">
              <a:lnSpc>
                <a:spcPct val="107916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Noto Sans Symbols"/>
              <a:buChar char="●"/>
            </a:pPr>
            <a:r>
              <a:rPr lang="en" sz="12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Talk to your tutor and/or your teacher if you feel you are having difficulties.</a:t>
            </a:r>
            <a:endParaRPr sz="1200"/>
          </a:p>
        </p:txBody>
      </p:sp>
      <p:pic>
        <p:nvPicPr>
          <p:cNvPr id="87" name="Google Shape;87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288775" y="86475"/>
            <a:ext cx="5377075" cy="1534775"/>
          </a:xfrm>
          <a:prstGeom prst="rect">
            <a:avLst/>
          </a:prstGeom>
          <a:noFill/>
          <a:ln>
            <a:noFill/>
          </a:ln>
        </p:spPr>
      </p:pic>
      <p:pic>
        <p:nvPicPr>
          <p:cNvPr id="88" name="Google Shape;88;p16"/>
          <p:cNvPicPr preferRelativeResize="0"/>
          <p:nvPr/>
        </p:nvPicPr>
        <p:blipFill rotWithShape="1">
          <a:blip r:embed="rId4">
            <a:alphaModFix/>
          </a:blip>
          <a:srcRect b="0" l="0" r="626" t="5526"/>
          <a:stretch/>
        </p:blipFill>
        <p:spPr>
          <a:xfrm>
            <a:off x="3084575" y="1801025"/>
            <a:ext cx="6059425" cy="1122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9" name="Google Shape;89;p16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084563" y="3102888"/>
            <a:ext cx="6181725" cy="11525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3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4" name="Google Shape;94;p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51650" y="52525"/>
            <a:ext cx="7888601" cy="4838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8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18"/>
          <p:cNvSpPr txBox="1"/>
          <p:nvPr>
            <p:ph type="title"/>
          </p:nvPr>
        </p:nvSpPr>
        <p:spPr>
          <a:xfrm>
            <a:off x="311700" y="445025"/>
            <a:ext cx="8520600" cy="707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AS courses</a:t>
            </a:r>
            <a:endParaRPr/>
          </a:p>
        </p:txBody>
      </p:sp>
      <p:sp>
        <p:nvSpPr>
          <p:cNvPr id="100" name="Google Shape;100;p18"/>
          <p:cNvSpPr txBox="1"/>
          <p:nvPr>
            <p:ph idx="1" type="body"/>
          </p:nvPr>
        </p:nvSpPr>
        <p:spPr>
          <a:xfrm>
            <a:off x="311700" y="1266325"/>
            <a:ext cx="8520600" cy="3038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36550" lvl="0" marL="457200" rtl="0" algn="l">
              <a:spcBef>
                <a:spcPts val="0"/>
              </a:spcBef>
              <a:spcAft>
                <a:spcPts val="0"/>
              </a:spcAft>
              <a:buClr>
                <a:srgbClr val="222222"/>
              </a:buClr>
              <a:buSzPts val="1700"/>
              <a:buFont typeface="Arial"/>
              <a:buChar char="●"/>
            </a:pPr>
            <a:r>
              <a:rPr lang="en" sz="1700">
                <a:solidFill>
                  <a:srgbClr val="222222"/>
                </a:solidFill>
                <a:highlight>
                  <a:schemeClr val="lt1"/>
                </a:highlight>
                <a:latin typeface="Arial"/>
                <a:ea typeface="Arial"/>
                <a:cs typeface="Arial"/>
                <a:sym typeface="Arial"/>
              </a:rPr>
              <a:t>Students will need to complete the majority of these courses in their own time outside of the classroom</a:t>
            </a:r>
            <a:endParaRPr sz="1700">
              <a:solidFill>
                <a:srgbClr val="222222"/>
              </a:solidFill>
              <a:highlight>
                <a:schemeClr val="lt1"/>
              </a:highlight>
              <a:latin typeface="Arial"/>
              <a:ea typeface="Arial"/>
              <a:cs typeface="Arial"/>
              <a:sym typeface="Arial"/>
            </a:endParaRPr>
          </a:p>
          <a:p>
            <a:pPr indent="-336550" lvl="0" marL="457200" rtl="0" algn="l">
              <a:spcBef>
                <a:spcPts val="0"/>
              </a:spcBef>
              <a:spcAft>
                <a:spcPts val="0"/>
              </a:spcAft>
              <a:buClr>
                <a:srgbClr val="222222"/>
              </a:buClr>
              <a:buSzPts val="1700"/>
              <a:buFont typeface="Arial"/>
              <a:buChar char="●"/>
            </a:pPr>
            <a:r>
              <a:rPr lang="en" sz="1700">
                <a:solidFill>
                  <a:srgbClr val="222222"/>
                </a:solidFill>
                <a:highlight>
                  <a:schemeClr val="lt1"/>
                </a:highlight>
                <a:latin typeface="Arial"/>
                <a:ea typeface="Arial"/>
                <a:cs typeface="Arial"/>
                <a:sym typeface="Arial"/>
              </a:rPr>
              <a:t>Coursework is a part of many of the options though and this is just as important as exams</a:t>
            </a:r>
            <a:endParaRPr sz="1700">
              <a:solidFill>
                <a:srgbClr val="222222"/>
              </a:solidFill>
              <a:highlight>
                <a:schemeClr val="lt1"/>
              </a:highlight>
              <a:latin typeface="Arial"/>
              <a:ea typeface="Arial"/>
              <a:cs typeface="Arial"/>
              <a:sym typeface="Arial"/>
            </a:endParaRPr>
          </a:p>
          <a:p>
            <a:pPr indent="-336550" lvl="0" marL="457200" rtl="0" algn="l">
              <a:spcBef>
                <a:spcPts val="0"/>
              </a:spcBef>
              <a:spcAft>
                <a:spcPts val="0"/>
              </a:spcAft>
              <a:buClr>
                <a:srgbClr val="222222"/>
              </a:buClr>
              <a:buSzPts val="1700"/>
              <a:buFont typeface="Arial"/>
              <a:buChar char="●"/>
            </a:pPr>
            <a:r>
              <a:rPr lang="en" sz="1700">
                <a:solidFill>
                  <a:srgbClr val="222222"/>
                </a:solidFill>
                <a:highlight>
                  <a:schemeClr val="lt1"/>
                </a:highlight>
                <a:latin typeface="Arial"/>
                <a:ea typeface="Arial"/>
                <a:cs typeface="Arial"/>
                <a:sym typeface="Arial"/>
              </a:rPr>
              <a:t>Teachers will be in touch with these deadlines, they are very important so please look out for them</a:t>
            </a:r>
            <a:endParaRPr sz="1700">
              <a:solidFill>
                <a:srgbClr val="222222"/>
              </a:solidFill>
              <a:highlight>
                <a:schemeClr val="lt1"/>
              </a:highlight>
              <a:latin typeface="Arial"/>
              <a:ea typeface="Arial"/>
              <a:cs typeface="Arial"/>
              <a:sym typeface="Arial"/>
            </a:endParaRPr>
          </a:p>
          <a:p>
            <a:pPr indent="-336550" lvl="0" marL="457200" rtl="0" algn="l">
              <a:spcBef>
                <a:spcPts val="0"/>
              </a:spcBef>
              <a:spcAft>
                <a:spcPts val="0"/>
              </a:spcAft>
              <a:buClr>
                <a:srgbClr val="222222"/>
              </a:buClr>
              <a:buSzPts val="1700"/>
              <a:buFont typeface="Arial"/>
              <a:buChar char="●"/>
            </a:pPr>
            <a:r>
              <a:rPr lang="en" sz="1700">
                <a:solidFill>
                  <a:srgbClr val="222222"/>
                </a:solidFill>
                <a:highlight>
                  <a:schemeClr val="lt1"/>
                </a:highlight>
                <a:latin typeface="Arial"/>
                <a:ea typeface="Arial"/>
                <a:cs typeface="Arial"/>
                <a:sym typeface="Arial"/>
              </a:rPr>
              <a:t>There will also be mock exams that are important to prepare for properly.</a:t>
            </a:r>
            <a:endParaRPr sz="1700">
              <a:solidFill>
                <a:srgbClr val="222222"/>
              </a:solidFill>
              <a:highlight>
                <a:schemeClr val="lt1"/>
              </a:highlight>
              <a:latin typeface="Arial"/>
              <a:ea typeface="Arial"/>
              <a:cs typeface="Arial"/>
              <a:sym typeface="Arial"/>
            </a:endParaRPr>
          </a:p>
          <a:p>
            <a:pPr indent="-336550" lvl="0" marL="457200" rtl="0" algn="l">
              <a:spcBef>
                <a:spcPts val="0"/>
              </a:spcBef>
              <a:spcAft>
                <a:spcPts val="0"/>
              </a:spcAft>
              <a:buClr>
                <a:srgbClr val="222222"/>
              </a:buClr>
              <a:buSzPts val="1700"/>
              <a:buFont typeface="Arial"/>
              <a:buChar char="●"/>
            </a:pPr>
            <a:r>
              <a:rPr lang="en" sz="1700">
                <a:solidFill>
                  <a:srgbClr val="222222"/>
                </a:solidFill>
                <a:highlight>
                  <a:schemeClr val="lt1"/>
                </a:highlight>
                <a:latin typeface="Arial"/>
                <a:ea typeface="Arial"/>
                <a:cs typeface="Arial"/>
                <a:sym typeface="Arial"/>
              </a:rPr>
              <a:t>Important to miss as little time as possible from these exam courses in Prepa.</a:t>
            </a:r>
            <a:endParaRPr sz="1700">
              <a:solidFill>
                <a:srgbClr val="222222"/>
              </a:solidFill>
              <a:highlight>
                <a:schemeClr val="lt1"/>
              </a:highlight>
              <a:latin typeface="Arial"/>
              <a:ea typeface="Arial"/>
              <a:cs typeface="Arial"/>
              <a:sym typeface="Arial"/>
            </a:endParaRPr>
          </a:p>
          <a:p>
            <a:pPr indent="-336550" lvl="0" marL="457200" rtl="0" algn="l">
              <a:spcBef>
                <a:spcPts val="0"/>
              </a:spcBef>
              <a:spcAft>
                <a:spcPts val="0"/>
              </a:spcAft>
              <a:buClr>
                <a:srgbClr val="222222"/>
              </a:buClr>
              <a:buSzPts val="1700"/>
              <a:buFont typeface="Arial"/>
              <a:buChar char="●"/>
            </a:pPr>
            <a:r>
              <a:rPr lang="en" sz="1700">
                <a:solidFill>
                  <a:srgbClr val="222222"/>
                </a:solidFill>
                <a:highlight>
                  <a:schemeClr val="lt1"/>
                </a:highlight>
                <a:latin typeface="Arial"/>
                <a:ea typeface="Arial"/>
                <a:cs typeface="Arial"/>
                <a:sym typeface="Arial"/>
              </a:rPr>
              <a:t>Most students will sit the exams at the end of year 13</a:t>
            </a:r>
            <a:endParaRPr sz="1700">
              <a:solidFill>
                <a:srgbClr val="222222"/>
              </a:solidFill>
              <a:highlight>
                <a:schemeClr val="lt1"/>
              </a:highlight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4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19"/>
          <p:cNvSpPr txBox="1"/>
          <p:nvPr>
            <p:ph type="title"/>
          </p:nvPr>
        </p:nvSpPr>
        <p:spPr>
          <a:xfrm>
            <a:off x="311700" y="445025"/>
            <a:ext cx="8520600" cy="707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AS/A LEVEL Courses</a:t>
            </a:r>
            <a:endParaRPr/>
          </a:p>
        </p:txBody>
      </p:sp>
      <p:sp>
        <p:nvSpPr>
          <p:cNvPr id="106" name="Google Shape;106;p19"/>
          <p:cNvSpPr txBox="1"/>
          <p:nvPr>
            <p:ph idx="1" type="body"/>
          </p:nvPr>
        </p:nvSpPr>
        <p:spPr>
          <a:xfrm>
            <a:off x="196550" y="1152425"/>
            <a:ext cx="8520600" cy="330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Clr>
                <a:srgbClr val="222222"/>
              </a:buClr>
              <a:buSzPts val="1600"/>
              <a:buFont typeface="Arial"/>
              <a:buChar char="●"/>
            </a:pPr>
            <a:r>
              <a:rPr lang="en" sz="1600">
                <a:solidFill>
                  <a:srgbClr val="222222"/>
                </a:solidFill>
                <a:highlight>
                  <a:schemeClr val="lt1"/>
                </a:highlight>
                <a:latin typeface="Arial"/>
                <a:ea typeface="Arial"/>
                <a:cs typeface="Arial"/>
                <a:sym typeface="Arial"/>
              </a:rPr>
              <a:t>Year 13: Most have focussed down to 3 options. They've also decided which of the English courses they want to do (AS level Lang+Lit, AS level English General or IELTS, or none). All students sit Spanish A level. </a:t>
            </a:r>
            <a:endParaRPr sz="1600">
              <a:solidFill>
                <a:srgbClr val="222222"/>
              </a:solidFill>
              <a:highlight>
                <a:schemeClr val="lt1"/>
              </a:highlight>
              <a:latin typeface="Arial"/>
              <a:ea typeface="Arial"/>
              <a:cs typeface="Arial"/>
              <a:sym typeface="Arial"/>
            </a:endParaRPr>
          </a:p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Clr>
                <a:srgbClr val="222222"/>
              </a:buClr>
              <a:buSzPts val="1600"/>
              <a:buFont typeface="Arial"/>
              <a:buChar char="●"/>
            </a:pPr>
            <a:r>
              <a:rPr lang="en" sz="1600">
                <a:solidFill>
                  <a:srgbClr val="222222"/>
                </a:solidFill>
                <a:highlight>
                  <a:schemeClr val="lt1"/>
                </a:highlight>
                <a:latin typeface="Arial"/>
                <a:ea typeface="Arial"/>
                <a:cs typeface="Arial"/>
                <a:sym typeface="Arial"/>
              </a:rPr>
              <a:t>A typical pathway to achieving 4 AS grades required maybe: </a:t>
            </a:r>
            <a:endParaRPr sz="1600">
              <a:solidFill>
                <a:srgbClr val="222222"/>
              </a:solidFill>
              <a:highlight>
                <a:schemeClr val="lt1"/>
              </a:highlight>
              <a:latin typeface="Arial"/>
              <a:ea typeface="Arial"/>
              <a:cs typeface="Arial"/>
              <a:sym typeface="Arial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rgbClr val="222222"/>
                </a:solidFill>
                <a:highlight>
                  <a:schemeClr val="lt1"/>
                </a:highlight>
                <a:latin typeface="Arial"/>
                <a:ea typeface="Arial"/>
                <a:cs typeface="Arial"/>
                <a:sym typeface="Arial"/>
              </a:rPr>
              <a:t>A level Spanish  (2 AS grades)  </a:t>
            </a:r>
            <a:r>
              <a:rPr lang="en" sz="1600">
                <a:solidFill>
                  <a:srgbClr val="222222"/>
                </a:solidFill>
                <a:highlight>
                  <a:schemeClr val="lt1"/>
                </a:highlight>
                <a:latin typeface="Arial"/>
                <a:ea typeface="Arial"/>
                <a:cs typeface="Arial"/>
                <a:sym typeface="Arial"/>
              </a:rPr>
              <a:t>+ AS English + AS level in History (or any other option at AS) </a:t>
            </a:r>
            <a:endParaRPr sz="1600">
              <a:solidFill>
                <a:srgbClr val="222222"/>
              </a:solidFill>
              <a:highlight>
                <a:schemeClr val="lt1"/>
              </a:highlight>
              <a:latin typeface="Arial"/>
              <a:ea typeface="Arial"/>
              <a:cs typeface="Arial"/>
              <a:sym typeface="Arial"/>
            </a:endParaRPr>
          </a:p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Clr>
                <a:srgbClr val="222222"/>
              </a:buClr>
              <a:buSzPts val="1600"/>
              <a:buFont typeface="Arial"/>
              <a:buChar char="●"/>
            </a:pPr>
            <a:r>
              <a:rPr lang="en" sz="1600">
                <a:solidFill>
                  <a:srgbClr val="222222"/>
                </a:solidFill>
                <a:highlight>
                  <a:schemeClr val="lt1"/>
                </a:highlight>
                <a:latin typeface="Arial"/>
                <a:ea typeface="Arial"/>
                <a:cs typeface="Arial"/>
                <a:sym typeface="Arial"/>
              </a:rPr>
              <a:t>For international university applications we would recommend students try and sit 5 or more AS levels or 3 full A levels if possible</a:t>
            </a:r>
            <a:endParaRPr sz="1600">
              <a:solidFill>
                <a:srgbClr val="222222"/>
              </a:solidFill>
              <a:highlight>
                <a:schemeClr val="lt1"/>
              </a:highlight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t/>
            </a:r>
            <a:endParaRPr sz="1100">
              <a:solidFill>
                <a:srgbClr val="222222"/>
              </a:solidFill>
              <a:highlight>
                <a:schemeClr val="lt1"/>
              </a:highlight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t/>
            </a:r>
            <a:endParaRPr sz="1100">
              <a:solidFill>
                <a:srgbClr val="222222"/>
              </a:solidFill>
              <a:highlight>
                <a:schemeClr val="lt1"/>
              </a:highlight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t/>
            </a:r>
            <a:endParaRPr sz="1100">
              <a:solidFill>
                <a:srgbClr val="222222"/>
              </a:solidFill>
              <a:highlight>
                <a:schemeClr val="lt1"/>
              </a:highlight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t/>
            </a:r>
            <a:endParaRPr sz="1100">
              <a:solidFill>
                <a:srgbClr val="222222"/>
              </a:solidFill>
              <a:highlight>
                <a:schemeClr val="lt1"/>
              </a:highlight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0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20"/>
          <p:cNvSpPr txBox="1"/>
          <p:nvPr>
            <p:ph type="title"/>
          </p:nvPr>
        </p:nvSpPr>
        <p:spPr>
          <a:xfrm>
            <a:off x="311700" y="206375"/>
            <a:ext cx="8520600" cy="707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Criteria AS and A level</a:t>
            </a:r>
            <a:endParaRPr/>
          </a:p>
        </p:txBody>
      </p:sp>
      <p:sp>
        <p:nvSpPr>
          <p:cNvPr id="112" name="Google Shape;112;p20"/>
          <p:cNvSpPr txBox="1"/>
          <p:nvPr>
            <p:ph idx="1" type="body"/>
          </p:nvPr>
        </p:nvSpPr>
        <p:spPr>
          <a:xfrm>
            <a:off x="348725" y="1322350"/>
            <a:ext cx="6292800" cy="330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4 AS levels at E or above for UNAM revalidation but we really want to encourage more than this if possible.</a:t>
            </a:r>
            <a:endParaRPr/>
          </a:p>
          <a:p>
            <a:pPr indent="-342900" lvl="0" marL="457200" rtl="0" algn="l">
              <a:spcBef>
                <a:spcPts val="1600"/>
              </a:spcBef>
              <a:spcAft>
                <a:spcPts val="0"/>
              </a:spcAft>
              <a:buSzPts val="1800"/>
              <a:buChar char="-"/>
            </a:pPr>
            <a:r>
              <a:rPr lang="en"/>
              <a:t>University applications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en"/>
              <a:t>Future jobs 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en"/>
              <a:t>Academic careers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rPr lang="en"/>
              <a:t>Really should be trying to get  as high as possible, As and Cs at AS level are definitely attainable!</a:t>
            </a:r>
            <a:endParaRPr/>
          </a:p>
        </p:txBody>
      </p:sp>
      <p:pic>
        <p:nvPicPr>
          <p:cNvPr id="113" name="Google Shape;113;p2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760017" y="83250"/>
            <a:ext cx="2072275" cy="16106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7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p21"/>
          <p:cNvSpPr txBox="1"/>
          <p:nvPr>
            <p:ph type="title"/>
          </p:nvPr>
        </p:nvSpPr>
        <p:spPr>
          <a:xfrm>
            <a:off x="220150" y="115125"/>
            <a:ext cx="8520600" cy="707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University Applications</a:t>
            </a:r>
            <a:endParaRPr/>
          </a:p>
        </p:txBody>
      </p:sp>
      <p:sp>
        <p:nvSpPr>
          <p:cNvPr id="119" name="Google Shape;119;p21"/>
          <p:cNvSpPr txBox="1"/>
          <p:nvPr>
            <p:ph idx="1" type="body"/>
          </p:nvPr>
        </p:nvSpPr>
        <p:spPr>
          <a:xfrm>
            <a:off x="220150" y="822524"/>
            <a:ext cx="6446400" cy="3717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400">
                <a:solidFill>
                  <a:srgbClr val="222222"/>
                </a:solidFill>
                <a:highlight>
                  <a:schemeClr val="lt1"/>
                </a:highlight>
                <a:latin typeface="Arial"/>
                <a:ea typeface="Arial"/>
                <a:cs typeface="Arial"/>
                <a:sym typeface="Arial"/>
              </a:rPr>
              <a:t>International universities vary: some require 3 A levels, some will accept AS levels if they do a foundation course, some will do it on points (such as the image on the side here showing UK university points).</a:t>
            </a:r>
            <a:endParaRPr sz="1400">
              <a:solidFill>
                <a:srgbClr val="222222"/>
              </a:solidFill>
              <a:highlight>
                <a:schemeClr val="lt1"/>
              </a:highlight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en" sz="1400">
                <a:solidFill>
                  <a:srgbClr val="222222"/>
                </a:solidFill>
                <a:highlight>
                  <a:schemeClr val="lt1"/>
                </a:highlight>
                <a:latin typeface="Arial"/>
                <a:ea typeface="Arial"/>
                <a:cs typeface="Arial"/>
                <a:sym typeface="Arial"/>
              </a:rPr>
              <a:t>Our University and Careers Team (NW, AC and DG) work with them individually depending which one they want to apply to. </a:t>
            </a:r>
            <a:endParaRPr sz="1400">
              <a:solidFill>
                <a:srgbClr val="222222"/>
              </a:solidFill>
              <a:highlight>
                <a:schemeClr val="lt1"/>
              </a:highlight>
              <a:latin typeface="Arial"/>
              <a:ea typeface="Arial"/>
              <a:cs typeface="Arial"/>
              <a:sym typeface="Arial"/>
            </a:endParaRPr>
          </a:p>
          <a:p>
            <a:pPr indent="-317500" lvl="0" marL="457200" rtl="0" algn="l">
              <a:spcBef>
                <a:spcPts val="1600"/>
              </a:spcBef>
              <a:spcAft>
                <a:spcPts val="0"/>
              </a:spcAft>
              <a:buClr>
                <a:srgbClr val="222222"/>
              </a:buClr>
              <a:buSzPts val="1400"/>
              <a:buFont typeface="Arial"/>
              <a:buChar char="●"/>
            </a:pPr>
            <a:r>
              <a:rPr lang="en" sz="1400">
                <a:solidFill>
                  <a:srgbClr val="222222"/>
                </a:solidFill>
                <a:highlight>
                  <a:schemeClr val="lt1"/>
                </a:highlight>
                <a:latin typeface="Arial"/>
                <a:ea typeface="Arial"/>
                <a:cs typeface="Arial"/>
                <a:sym typeface="Arial"/>
              </a:rPr>
              <a:t>Subject Fit</a:t>
            </a:r>
            <a:endParaRPr sz="1400">
              <a:solidFill>
                <a:srgbClr val="222222"/>
              </a:solidFill>
              <a:highlight>
                <a:schemeClr val="lt1"/>
              </a:highlight>
              <a:latin typeface="Arial"/>
              <a:ea typeface="Arial"/>
              <a:cs typeface="Arial"/>
              <a:sym typeface="Arial"/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rgbClr val="222222"/>
              </a:buClr>
              <a:buSzPts val="1400"/>
              <a:buFont typeface="Arial"/>
              <a:buChar char="●"/>
            </a:pPr>
            <a:r>
              <a:rPr lang="en" sz="1400">
                <a:solidFill>
                  <a:srgbClr val="222222"/>
                </a:solidFill>
                <a:highlight>
                  <a:schemeClr val="lt1"/>
                </a:highlight>
                <a:latin typeface="Arial"/>
                <a:ea typeface="Arial"/>
                <a:cs typeface="Arial"/>
                <a:sym typeface="Arial"/>
              </a:rPr>
              <a:t>Applications</a:t>
            </a:r>
            <a:endParaRPr sz="1400">
              <a:solidFill>
                <a:srgbClr val="222222"/>
              </a:solidFill>
              <a:highlight>
                <a:schemeClr val="lt1"/>
              </a:highlight>
              <a:latin typeface="Arial"/>
              <a:ea typeface="Arial"/>
              <a:cs typeface="Arial"/>
              <a:sym typeface="Arial"/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rgbClr val="222222"/>
              </a:buClr>
              <a:buSzPts val="1400"/>
              <a:buFont typeface="Arial"/>
              <a:buChar char="●"/>
            </a:pPr>
            <a:r>
              <a:rPr lang="en" sz="1400">
                <a:solidFill>
                  <a:srgbClr val="222222"/>
                </a:solidFill>
                <a:highlight>
                  <a:schemeClr val="lt1"/>
                </a:highlight>
                <a:latin typeface="Arial"/>
                <a:ea typeface="Arial"/>
                <a:cs typeface="Arial"/>
                <a:sym typeface="Arial"/>
              </a:rPr>
              <a:t>Country profiles</a:t>
            </a:r>
            <a:endParaRPr sz="1400">
              <a:solidFill>
                <a:srgbClr val="222222"/>
              </a:solidFill>
              <a:highlight>
                <a:schemeClr val="lt1"/>
              </a:highlight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rgbClr val="222222"/>
              </a:solidFill>
              <a:highlight>
                <a:schemeClr val="lt1"/>
              </a:highlight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rPr lang="en" sz="1400">
                <a:solidFill>
                  <a:srgbClr val="222222"/>
                </a:solidFill>
                <a:highlight>
                  <a:srgbClr val="FFFF00"/>
                </a:highlight>
                <a:latin typeface="Arial"/>
                <a:ea typeface="Arial"/>
                <a:cs typeface="Arial"/>
                <a:sym typeface="Arial"/>
              </a:rPr>
              <a:t>For  scholarships at Mexican universities, their number ‘boleta’  average in Year 12 is important </a:t>
            </a:r>
            <a:endParaRPr sz="2100">
              <a:highlight>
                <a:srgbClr val="FFFF00"/>
              </a:highlight>
            </a:endParaRPr>
          </a:p>
        </p:txBody>
      </p:sp>
      <p:pic>
        <p:nvPicPr>
          <p:cNvPr id="120" name="Google Shape;120;p2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739675" y="3332200"/>
            <a:ext cx="2284624" cy="1523076"/>
          </a:xfrm>
          <a:prstGeom prst="rect">
            <a:avLst/>
          </a:prstGeom>
          <a:noFill/>
          <a:ln>
            <a:noFill/>
          </a:ln>
        </p:spPr>
      </p:pic>
      <p:pic>
        <p:nvPicPr>
          <p:cNvPr id="121" name="Google Shape;121;p2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781130" y="163690"/>
            <a:ext cx="2284625" cy="276558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5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p22"/>
          <p:cNvSpPr txBox="1"/>
          <p:nvPr/>
        </p:nvSpPr>
        <p:spPr>
          <a:xfrm>
            <a:off x="2353100" y="1122450"/>
            <a:ext cx="6858600" cy="330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695D46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2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None/>
            </a:pPr>
            <a:r>
              <a:rPr lang="en" sz="1600">
                <a:solidFill>
                  <a:srgbClr val="222222"/>
                </a:solidFill>
                <a:highlight>
                  <a:schemeClr val="lt1"/>
                </a:highlight>
              </a:rPr>
              <a:t>Students may also choose to sit an external Cambridge English as a Second language qualification (IELTS) in Year 12 or 13, which can count towards their 4 qualifications needed to pass. They need to achieve a level 6.5 in this exam. This exam is only valid for 2 years, but can be a good backup option for those who do not want to sit an English AS Level. The English Department will assess whether this is a good option for your child</a:t>
            </a:r>
            <a:endParaRPr sz="2200">
              <a:solidFill>
                <a:srgbClr val="222222"/>
              </a:solidFill>
              <a:highlight>
                <a:schemeClr val="lt1"/>
              </a:highlight>
            </a:endParaRPr>
          </a:p>
          <a:p>
            <a:pPr indent="0" lvl="0" marL="0" rtl="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None/>
            </a:pPr>
            <a:r>
              <a:t/>
            </a:r>
            <a:endParaRPr sz="1800">
              <a:solidFill>
                <a:srgbClr val="695D46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pic>
        <p:nvPicPr>
          <p:cNvPr id="127" name="Google Shape;127;p2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-801089">
            <a:off x="-67800" y="238725"/>
            <a:ext cx="3068175" cy="15338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p23"/>
          <p:cNvSpPr txBox="1"/>
          <p:nvPr>
            <p:ph type="title"/>
          </p:nvPr>
        </p:nvSpPr>
        <p:spPr>
          <a:xfrm>
            <a:off x="311700" y="545850"/>
            <a:ext cx="8520600" cy="707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Revalidación</a:t>
            </a:r>
            <a:endParaRPr/>
          </a:p>
        </p:txBody>
      </p:sp>
      <p:sp>
        <p:nvSpPr>
          <p:cNvPr id="133" name="Google Shape;133;p23"/>
          <p:cNvSpPr txBox="1"/>
          <p:nvPr>
            <p:ph idx="1" type="body"/>
          </p:nvPr>
        </p:nvSpPr>
        <p:spPr>
          <a:xfrm>
            <a:off x="246400" y="1253250"/>
            <a:ext cx="8520600" cy="330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273050" lvl="0" marL="273050" rtl="0" algn="l">
              <a:lnSpc>
                <a:spcPct val="100000"/>
              </a:lnSpc>
              <a:spcBef>
                <a:spcPts val="2400"/>
              </a:spcBef>
              <a:spcAft>
                <a:spcPts val="0"/>
              </a:spcAft>
              <a:buClr>
                <a:srgbClr val="D16349"/>
              </a:buClr>
              <a:buSzPts val="1700"/>
              <a:buFont typeface="Noto Sans Symbols"/>
              <a:buChar char="⚫"/>
            </a:pPr>
            <a:r>
              <a:rPr b="1" lang="en" sz="2000">
                <a:solidFill>
                  <a:srgbClr val="000000"/>
                </a:solidFill>
                <a:latin typeface="Lucida Sans"/>
                <a:ea typeface="Lucida Sans"/>
                <a:cs typeface="Lucida Sans"/>
                <a:sym typeface="Lucida Sans"/>
              </a:rPr>
              <a:t>2°de Preparatoria - Revalidación con calificaciones expedidas por VICTORIA, incluyendo la calificación aprobatoria de la asignatura de contenido nacional.</a:t>
            </a:r>
            <a:endParaRPr b="1" sz="2000">
              <a:solidFill>
                <a:srgbClr val="000000"/>
              </a:solidFill>
              <a:latin typeface="Lucida Sans"/>
              <a:ea typeface="Lucida Sans"/>
              <a:cs typeface="Lucida Sans"/>
              <a:sym typeface="Lucida Sans"/>
            </a:endParaRPr>
          </a:p>
          <a:p>
            <a:pPr indent="-273050" lvl="0" marL="273050" rtl="0" algn="l">
              <a:lnSpc>
                <a:spcPct val="100000"/>
              </a:lnSpc>
              <a:spcBef>
                <a:spcPts val="2400"/>
              </a:spcBef>
              <a:spcAft>
                <a:spcPts val="0"/>
              </a:spcAft>
              <a:buClr>
                <a:srgbClr val="D16349"/>
              </a:buClr>
              <a:buSzPts val="1700"/>
              <a:buFont typeface="Noto Sans Symbols"/>
              <a:buChar char="⚫"/>
            </a:pPr>
            <a:r>
              <a:rPr b="1" lang="en" sz="2000">
                <a:solidFill>
                  <a:srgbClr val="000000"/>
                </a:solidFill>
                <a:latin typeface="Lucida Sans"/>
                <a:ea typeface="Lucida Sans"/>
                <a:cs typeface="Lucida Sans"/>
                <a:sym typeface="Lucida Sans"/>
              </a:rPr>
              <a:t>3°de Preparatoria - Revalidación con exámenes AS/A incluyendo la calificación aprobatoria de la asignaturas de contenido nacional.</a:t>
            </a:r>
            <a:endParaRPr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7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p24"/>
          <p:cNvSpPr txBox="1"/>
          <p:nvPr>
            <p:ph type="title"/>
          </p:nvPr>
        </p:nvSpPr>
        <p:spPr>
          <a:xfrm>
            <a:off x="311700" y="445025"/>
            <a:ext cx="8520600" cy="707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Revalidación</a:t>
            </a:r>
            <a:endParaRPr/>
          </a:p>
        </p:txBody>
      </p:sp>
      <p:sp>
        <p:nvSpPr>
          <p:cNvPr id="139" name="Google Shape;139;p24"/>
          <p:cNvSpPr txBox="1"/>
          <p:nvPr>
            <p:ph idx="1" type="body"/>
          </p:nvPr>
        </p:nvSpPr>
        <p:spPr>
          <a:xfrm>
            <a:off x="311700" y="1266325"/>
            <a:ext cx="8520600" cy="330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273050" lvl="0" marL="27305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16349"/>
              </a:buClr>
              <a:buSzPts val="2125"/>
              <a:buFont typeface="Noto Sans Symbols"/>
              <a:buChar char="⚫"/>
            </a:pPr>
            <a:r>
              <a:rPr lang="en" sz="2500">
                <a:solidFill>
                  <a:srgbClr val="000000"/>
                </a:solidFill>
                <a:latin typeface="Georgia"/>
                <a:ea typeface="Georgia"/>
                <a:cs typeface="Georgia"/>
                <a:sym typeface="Georgia"/>
              </a:rPr>
              <a:t>Para aprobar Año 13 la mayoría de los estudiantes requieren:</a:t>
            </a:r>
            <a:endParaRPr sz="2500">
              <a:solidFill>
                <a:srgbClr val="000000"/>
              </a:solidFill>
              <a:latin typeface="Georgia"/>
              <a:ea typeface="Georgia"/>
              <a:cs typeface="Georgia"/>
              <a:sym typeface="Georgia"/>
            </a:endParaRPr>
          </a:p>
          <a:p>
            <a:pPr indent="-273050" lvl="1" marL="547687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415B5C"/>
              </a:buClr>
              <a:buSzPts val="1540"/>
              <a:buFont typeface="Noto Sans Symbols"/>
              <a:buChar char="⮚"/>
            </a:pPr>
            <a:r>
              <a:rPr lang="en" sz="2200">
                <a:solidFill>
                  <a:srgbClr val="415B5C"/>
                </a:solidFill>
                <a:latin typeface="Georgia"/>
                <a:ea typeface="Georgia"/>
                <a:cs typeface="Georgia"/>
                <a:sym typeface="Georgia"/>
              </a:rPr>
              <a:t> 4 exámenes de nivel AS</a:t>
            </a:r>
            <a:endParaRPr sz="2200">
              <a:solidFill>
                <a:srgbClr val="646B86"/>
              </a:solidFill>
              <a:latin typeface="Georgia"/>
              <a:ea typeface="Georgia"/>
              <a:cs typeface="Georgia"/>
              <a:sym typeface="Georgia"/>
            </a:endParaRPr>
          </a:p>
          <a:p>
            <a:pPr indent="-273050" lvl="1" marL="54768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15B5C"/>
              </a:buClr>
              <a:buSzPts val="1540"/>
              <a:buFont typeface="Noto Sans Symbols"/>
              <a:buChar char="⮚"/>
            </a:pPr>
            <a:r>
              <a:rPr lang="en" sz="2200">
                <a:solidFill>
                  <a:srgbClr val="415B5C"/>
                </a:solidFill>
                <a:latin typeface="Georgia"/>
                <a:ea typeface="Georgia"/>
                <a:cs typeface="Georgia"/>
                <a:sym typeface="Georgia"/>
              </a:rPr>
              <a:t> 2 exámenes de nivel A</a:t>
            </a:r>
            <a:endParaRPr sz="2200">
              <a:solidFill>
                <a:srgbClr val="646B86"/>
              </a:solidFill>
              <a:latin typeface="Georgia"/>
              <a:ea typeface="Georgia"/>
              <a:cs typeface="Georgia"/>
              <a:sym typeface="Georgia"/>
            </a:endParaRPr>
          </a:p>
          <a:p>
            <a:pPr indent="-273050" lvl="0" marL="27305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D16349"/>
              </a:buClr>
              <a:buSzPts val="2125"/>
              <a:buFont typeface="Noto Sans Symbols"/>
              <a:buChar char="⚫"/>
            </a:pPr>
            <a:r>
              <a:rPr lang="en" sz="2500">
                <a:solidFill>
                  <a:srgbClr val="000000"/>
                </a:solidFill>
                <a:latin typeface="Georgia"/>
                <a:ea typeface="Georgia"/>
                <a:cs typeface="Georgia"/>
                <a:sym typeface="Georgia"/>
              </a:rPr>
              <a:t>Sin embargo, tenemos un nuevo acuerdo para aquellos alumnos con necesidades especiales</a:t>
            </a:r>
            <a:endParaRPr sz="2500">
              <a:solidFill>
                <a:srgbClr val="000000"/>
              </a:solidFill>
              <a:latin typeface="Georgia"/>
              <a:ea typeface="Georgia"/>
              <a:cs typeface="Georgia"/>
              <a:sym typeface="Georgia"/>
            </a:endParaRPr>
          </a:p>
          <a:p>
            <a:pPr indent="-273050" lvl="1" marL="547687" rtl="0" algn="l">
              <a:lnSpc>
                <a:spcPct val="100000"/>
              </a:lnSpc>
              <a:spcBef>
                <a:spcPts val="1040"/>
              </a:spcBef>
              <a:spcAft>
                <a:spcPts val="0"/>
              </a:spcAft>
              <a:buClr>
                <a:srgbClr val="415B5C"/>
              </a:buClr>
              <a:buSzPts val="1540"/>
              <a:buFont typeface="Noto Sans Symbols"/>
              <a:buChar char="⮚"/>
            </a:pPr>
            <a:r>
              <a:rPr lang="en" sz="2200">
                <a:solidFill>
                  <a:srgbClr val="415B5C"/>
                </a:solidFill>
                <a:latin typeface="Georgia"/>
                <a:ea typeface="Georgia"/>
                <a:cs typeface="Georgia"/>
                <a:sym typeface="Georgia"/>
              </a:rPr>
              <a:t>pasan con 2 exámenes de nivel AS</a:t>
            </a:r>
            <a:endParaRPr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3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p25"/>
          <p:cNvSpPr txBox="1"/>
          <p:nvPr/>
        </p:nvSpPr>
        <p:spPr>
          <a:xfrm>
            <a:off x="367338" y="390300"/>
            <a:ext cx="8922000" cy="707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4800" u="sng">
                <a:solidFill>
                  <a:srgbClr val="EF6C00"/>
                </a:solidFill>
                <a:latin typeface="PT Sans Narrow"/>
                <a:ea typeface="PT Sans Narrow"/>
                <a:cs typeface="PT Sans Narrow"/>
                <a:sym typeface="PT Sans Narrow"/>
              </a:rPr>
              <a:t>Becas</a:t>
            </a:r>
            <a:endParaRPr b="1" sz="4800" u="sng">
              <a:solidFill>
                <a:srgbClr val="EF6C00"/>
              </a:solidFill>
              <a:latin typeface="PT Sans Narrow"/>
              <a:ea typeface="PT Sans Narrow"/>
              <a:cs typeface="PT Sans Narrow"/>
              <a:sym typeface="PT Sans Narrow"/>
            </a:endParaRPr>
          </a:p>
        </p:txBody>
      </p:sp>
      <p:pic>
        <p:nvPicPr>
          <p:cNvPr id="145" name="Google Shape;145;p2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703224" y="188675"/>
            <a:ext cx="2533192" cy="14499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46" name="Google Shape;146;p2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09600" y="1838313"/>
            <a:ext cx="2678275" cy="1279987"/>
          </a:xfrm>
          <a:prstGeom prst="rect">
            <a:avLst/>
          </a:prstGeom>
          <a:noFill/>
          <a:ln>
            <a:noFill/>
          </a:ln>
        </p:spPr>
      </p:pic>
      <p:pic>
        <p:nvPicPr>
          <p:cNvPr id="147" name="Google Shape;147;p25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822400" y="114625"/>
            <a:ext cx="3009900" cy="1524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8" name="Google Shape;148;p25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3862200" y="2742125"/>
            <a:ext cx="3291676" cy="2104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9" name="Google Shape;149;p25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6825975" y="2049250"/>
            <a:ext cx="2257050" cy="1619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50" name="Google Shape;150;p25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217725" y="3317975"/>
            <a:ext cx="3644475" cy="1214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51" name="Google Shape;151;p25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3979250" y="612313"/>
            <a:ext cx="1698175" cy="16981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Tropic">
  <a:themeElements>
    <a:clrScheme name="Tropic">
      <a:dk1>
        <a:srgbClr val="A1E8D9"/>
      </a:dk1>
      <a:lt1>
        <a:srgbClr val="FFFFFF"/>
      </a:lt1>
      <a:dk2>
        <a:srgbClr val="695D46"/>
      </a:dk2>
      <a:lt2>
        <a:srgbClr val="B3A77D"/>
      </a:lt2>
      <a:accent1>
        <a:srgbClr val="EF6C00"/>
      </a:accent1>
      <a:accent2>
        <a:srgbClr val="009668"/>
      </a:accent2>
      <a:accent3>
        <a:srgbClr val="4DB6AC"/>
      </a:accent3>
      <a:accent4>
        <a:srgbClr val="FF9800"/>
      </a:accent4>
      <a:accent5>
        <a:srgbClr val="CE93D8"/>
      </a:accent5>
      <a:accent6>
        <a:srgbClr val="EEFF41"/>
      </a:accent6>
      <a:hlink>
        <a:srgbClr val="CE93D8"/>
      </a:hlink>
      <a:folHlink>
        <a:srgbClr val="CE93D8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